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Noto Sans CJK KR Bold" panose="020B0600000101010101" charset="-127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oto Sans CJK KR Regular" panose="020B0500000000000000" pitchFamily="34" charset="-127"/>
      <p:regular r:id="rId19"/>
    </p:embeddedFont>
    <p:embeddedFont>
      <p:font typeface="THELuxGul" panose="0202060302010102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052800" y="10147300"/>
            <a:ext cx="22352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8200" y="8902700"/>
            <a:ext cx="2501900" cy="35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2500" y="952500"/>
            <a:ext cx="13970000" cy="483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3600" b="0" i="0" u="none" strike="noStrike">
                <a:solidFill>
                  <a:srgbClr val="000000"/>
                </a:solidFill>
                <a:ea typeface="THELuxGul"/>
              </a:rPr>
              <a:t>퀴즈톡</a:t>
            </a:r>
          </a:p>
          <a:p>
            <a:pPr lvl="0" algn="l">
              <a:lnSpc>
                <a:spcPct val="116199"/>
              </a:lnSpc>
            </a:pPr>
            <a:r>
              <a:rPr lang="ko-KR" sz="13600" b="0" i="0" u="none" strike="noStrike">
                <a:solidFill>
                  <a:srgbClr val="18A8F1"/>
                </a:solidFill>
                <a:ea typeface="THELuxGul"/>
              </a:rPr>
              <a:t>아이디어</a:t>
            </a:r>
            <a:r>
              <a:rPr lang="en-US" sz="13600" b="0" i="0" u="none" strike="noStrike">
                <a:solidFill>
                  <a:srgbClr val="18A8F1"/>
                </a:solidFill>
                <a:latin typeface="THELuxGul"/>
              </a:rPr>
              <a:t> </a:t>
            </a:r>
            <a:r>
              <a:rPr lang="ko-KR" sz="13600" b="0" i="0" u="none" strike="noStrike">
                <a:solidFill>
                  <a:srgbClr val="18A8F1"/>
                </a:solidFill>
                <a:ea typeface="THELuxGul"/>
              </a:rPr>
              <a:t>공모전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2500" y="8407400"/>
            <a:ext cx="4635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300" b="0" i="0" u="none" strike="noStrike">
                <a:solidFill>
                  <a:srgbClr val="222222"/>
                </a:solidFill>
                <a:latin typeface="THELuxGul"/>
              </a:rPr>
              <a:t>2024.08.27</a:t>
            </a:r>
          </a:p>
          <a:p>
            <a:pPr lvl="0" algn="l">
              <a:lnSpc>
                <a:spcPct val="120350"/>
              </a:lnSpc>
            </a:pPr>
            <a:r>
              <a:rPr lang="ko-KR" sz="2300" b="0" i="0" u="none" strike="noStrike">
                <a:solidFill>
                  <a:srgbClr val="222222"/>
                </a:solidFill>
                <a:ea typeface="THELuxGul"/>
              </a:rPr>
              <a:t>한국폴리텍대학교</a:t>
            </a:r>
            <a:r>
              <a:rPr lang="en-US" sz="2300" b="0" i="0" u="none" strike="noStrike">
                <a:solidFill>
                  <a:srgbClr val="222222"/>
                </a:solidFill>
                <a:latin typeface="THELuxGul"/>
              </a:rPr>
              <a:t> </a:t>
            </a:r>
            <a:r>
              <a:rPr lang="ko-KR" sz="2300" b="0" i="0" u="none" strike="noStrike">
                <a:solidFill>
                  <a:srgbClr val="222222"/>
                </a:solidFill>
                <a:ea typeface="THELuxGul"/>
              </a:rPr>
              <a:t>빅데이터과</a:t>
            </a:r>
            <a:r>
              <a:rPr lang="en-US" sz="2300" b="0" i="0" u="none" strike="noStrike">
                <a:solidFill>
                  <a:srgbClr val="222222"/>
                </a:solidFill>
                <a:latin typeface="THELuxGul"/>
              </a:rPr>
              <a:t> </a:t>
            </a:r>
            <a:r>
              <a:rPr lang="ko-KR" sz="2300" b="0" i="0" u="none" strike="noStrike">
                <a:solidFill>
                  <a:srgbClr val="222222"/>
                </a:solidFill>
                <a:ea typeface="THELuxGul"/>
              </a:rPr>
              <a:t>변형근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2509500" y="3594100"/>
          <a:ext cx="4724400" cy="600710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Description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네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b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</a:b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CHALLENGE_ALL_002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아니오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SEARCH_000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594100"/>
            <a:ext cx="11188700" cy="60198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65200" y="2641600"/>
          <a:ext cx="16256000" cy="749300"/>
        </p:xfrm>
        <a:graphic>
          <a:graphicData uri="http://schemas.openxmlformats.org/drawingml/2006/table">
            <a:tbl>
              <a:tblPr/>
              <a:tblGrid>
                <a:gridCol w="23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화면명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경로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ID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재도전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탐색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챌린지모드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항목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난이도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하드모드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실패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재도전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1257300"/>
            <a:ext cx="49149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58CCFF"/>
                </a:solidFill>
                <a:ea typeface="THELuxGul"/>
              </a:rPr>
              <a:t>화면설계서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700" y="3721100"/>
            <a:ext cx="2933700" cy="5778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8077200"/>
            <a:ext cx="2451100" cy="107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5600" y="8140700"/>
            <a:ext cx="2095500" cy="762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511800" y="8305800"/>
            <a:ext cx="199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오답으로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챌린지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모드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(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하드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)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는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종료됩니다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재도전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하시겠습니까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?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6100" y="3911600"/>
            <a:ext cx="952500" cy="266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613400" y="3975100"/>
            <a:ext cx="11049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00" b="0" i="0" u="none" strike="noStrike">
                <a:solidFill>
                  <a:srgbClr val="000000"/>
                </a:solidFill>
                <a:ea typeface="THELuxGul"/>
              </a:rPr>
              <a:t>챌린지</a:t>
            </a:r>
            <a:r>
              <a:rPr lang="en-US" sz="1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1000" b="0" i="0" u="none" strike="noStrike">
                <a:solidFill>
                  <a:srgbClr val="000000"/>
                </a:solidFill>
                <a:ea typeface="THELuxGul"/>
              </a:rPr>
              <a:t>모드</a:t>
            </a:r>
            <a:r>
              <a:rPr lang="en-US" sz="1000" b="0" i="0" u="none" strike="noStrike">
                <a:solidFill>
                  <a:srgbClr val="000000"/>
                </a:solidFill>
                <a:latin typeface="THELuxGul"/>
              </a:rPr>
              <a:t> ( </a:t>
            </a:r>
            <a:r>
              <a:rPr lang="ko-KR" sz="1000" b="0" i="0" u="none" strike="noStrike">
                <a:solidFill>
                  <a:srgbClr val="000000"/>
                </a:solidFill>
                <a:ea typeface="THELuxGul"/>
              </a:rPr>
              <a:t>하드</a:t>
            </a:r>
            <a:r>
              <a:rPr lang="en-US" sz="1000" b="0" i="0" u="none" strike="noStrike">
                <a:solidFill>
                  <a:srgbClr val="000000"/>
                </a:solidFill>
                <a:latin typeface="THELuxGul"/>
              </a:rPr>
              <a:t> 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2900" y="8890000"/>
            <a:ext cx="2247900" cy="406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7200" y="8966200"/>
            <a:ext cx="19431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2500" y="8953500"/>
            <a:ext cx="279400" cy="279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24600" y="8978900"/>
            <a:ext cx="4826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>
                <a:solidFill>
                  <a:srgbClr val="3688F8"/>
                </a:solidFill>
                <a:ea typeface="Noto Sans CJK KR Regular"/>
              </a:rPr>
              <a:t>재도전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0200" y="5905500"/>
            <a:ext cx="2311400" cy="1397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778500" y="6184900"/>
            <a:ext cx="15621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THELuxGul"/>
              </a:rPr>
              <a:t>재도전</a:t>
            </a:r>
            <a:r>
              <a:rPr lang="en-US" sz="1700" b="0" i="0" u="none" strike="noStrike">
                <a:solidFill>
                  <a:srgbClr val="000000"/>
                </a:solidFill>
                <a:latin typeface="THELuxGul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THELuxGul"/>
              </a:rPr>
              <a:t>하시겠습니까</a:t>
            </a:r>
            <a:r>
              <a:rPr lang="en-US" sz="1700" b="0" i="0" u="none" strike="noStrike">
                <a:solidFill>
                  <a:srgbClr val="000000"/>
                </a:solidFill>
                <a:latin typeface="THELuxGul"/>
              </a:rPr>
              <a:t> ?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2600" y="6845300"/>
            <a:ext cx="939800" cy="3429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30900" y="6908800"/>
            <a:ext cx="2159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THELuxGul"/>
              </a:rPr>
              <a:t>네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300" y="6832600"/>
            <a:ext cx="939800" cy="3429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781800" y="6883400"/>
            <a:ext cx="5715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400" b="0" i="0" u="none" strike="noStrike">
                <a:solidFill>
                  <a:srgbClr val="000000"/>
                </a:solidFill>
                <a:ea typeface="THELuxGul"/>
              </a:rPr>
              <a:t>아니오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88000" y="6819900"/>
            <a:ext cx="3556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0000"/>
                </a:solidFill>
                <a:ea typeface="Noto Sans CJK KR Regular"/>
              </a:rPr>
              <a:t>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565900" y="6807200"/>
            <a:ext cx="3556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FF0000"/>
                </a:solidFill>
                <a:ea typeface="Noto Sans CJK KR Regular"/>
              </a:rPr>
              <a:t>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086100"/>
            <a:ext cx="163449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573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18A8F1"/>
                </a:solidFill>
                <a:ea typeface="THELuxGul"/>
              </a:rPr>
              <a:t>기대효과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" y="4445000"/>
            <a:ext cx="16446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18A8F1"/>
                </a:solidFill>
                <a:ea typeface="THELuxGul"/>
              </a:rPr>
              <a:t>도전과</a:t>
            </a:r>
            <a:r>
              <a:rPr lang="en-US" sz="3800" b="0" i="0" u="none" strike="noStrike">
                <a:solidFill>
                  <a:srgbClr val="18A8F1"/>
                </a:solidFill>
                <a:latin typeface="THELuxGul"/>
              </a:rPr>
              <a:t> </a:t>
            </a:r>
            <a:r>
              <a:rPr lang="ko-KR" sz="3800" b="0" i="0" u="none" strike="noStrike">
                <a:solidFill>
                  <a:srgbClr val="18A8F1"/>
                </a:solidFill>
                <a:ea typeface="THELuxGul"/>
              </a:rPr>
              <a:t>보상을</a:t>
            </a:r>
            <a:r>
              <a:rPr lang="en-US" sz="3800" b="0" i="0" u="none" strike="noStrike">
                <a:solidFill>
                  <a:srgbClr val="18A8F1"/>
                </a:solidFill>
                <a:latin typeface="THELuxGul"/>
              </a:rPr>
              <a:t> </a:t>
            </a:r>
            <a:r>
              <a:rPr lang="ko-KR" sz="3800" b="0" i="0" u="none" strike="noStrike">
                <a:solidFill>
                  <a:srgbClr val="18A8F1"/>
                </a:solidFill>
                <a:ea typeface="THELuxGul"/>
              </a:rPr>
              <a:t>한</a:t>
            </a:r>
            <a:r>
              <a:rPr lang="en-US" sz="3800" b="0" i="0" u="none" strike="noStrike">
                <a:solidFill>
                  <a:srgbClr val="18A8F1"/>
                </a:solidFill>
                <a:latin typeface="THELuxGul"/>
              </a:rPr>
              <a:t> </a:t>
            </a:r>
            <a:r>
              <a:rPr lang="ko-KR" sz="3800" b="0" i="0" u="none" strike="noStrike">
                <a:solidFill>
                  <a:srgbClr val="18A8F1"/>
                </a:solidFill>
                <a:ea typeface="THELuxGul"/>
              </a:rPr>
              <a:t>번에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73300" y="6350000"/>
            <a:ext cx="13792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기존의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퀴즈들에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도전욕구를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더하여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퀴즈를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푸는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관점에서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재미요소가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증가할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것으로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예상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3300" y="6972300"/>
            <a:ext cx="13804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 smtClean="0">
                <a:solidFill>
                  <a:srgbClr val="000000"/>
                </a:solidFill>
                <a:ea typeface="THELuxGul"/>
              </a:rPr>
              <a:t>챌린지모드를</a:t>
            </a:r>
            <a:r>
              <a:rPr lang="en-US" sz="2400" b="0" i="0" u="none" strike="noStrike" dirty="0" smtClean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 err="1">
                <a:solidFill>
                  <a:srgbClr val="000000"/>
                </a:solidFill>
                <a:ea typeface="THELuxGul"/>
              </a:rPr>
              <a:t>클리어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했을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시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성취감과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동시에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지급되는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포인트로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문제풀이에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대한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관심을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THELuxGul"/>
              </a:rPr>
              <a:t>유발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3300" y="7594600"/>
            <a:ext cx="13792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추가적으로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문제당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10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초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시간제한과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단답형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문제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결합으로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긴장감과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몰입감을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높여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게임의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재미를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유발할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있을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것으로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THELuxGul"/>
              </a:rPr>
              <a:t>예상된다</a:t>
            </a:r>
            <a:r>
              <a:rPr lang="en-US" sz="2400" b="0" i="0" u="none" strike="noStrike">
                <a:solidFill>
                  <a:srgbClr val="000000"/>
                </a:solidFill>
                <a:latin typeface="THELuxGul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3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052800" y="10147300"/>
            <a:ext cx="22352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8200" y="8902700"/>
            <a:ext cx="2501900" cy="35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99000" y="4089400"/>
            <a:ext cx="8902700" cy="227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2800" b="0" i="0" u="none" strike="noStrike">
                <a:solidFill>
                  <a:srgbClr val="18A8F1"/>
                </a:solidFill>
                <a:ea typeface="THELuxGul"/>
              </a:rPr>
              <a:t>감사합니다</a:t>
            </a:r>
            <a:r>
              <a:rPr lang="en-US" sz="12800" b="0" i="0" u="none" strike="noStrike">
                <a:solidFill>
                  <a:srgbClr val="18A8F1"/>
                </a:solidFill>
                <a:latin typeface="THELuxGul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4724400"/>
            <a:ext cx="7988300" cy="453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3086100"/>
            <a:ext cx="163449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4724400"/>
            <a:ext cx="7988300" cy="453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28800" y="7556500"/>
            <a:ext cx="6807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일정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구간이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ea typeface="THELuxGul"/>
              </a:rPr>
              <a:t>지날때마다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획득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포인트가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누적되는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형식의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퀴즈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100" y="3429000"/>
            <a:ext cx="16421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1970"/>
              </a:lnSpc>
            </a:pPr>
            <a:r>
              <a:rPr lang="ko-KR" sz="3000" b="0" i="0" u="none" strike="noStrike">
                <a:solidFill>
                  <a:srgbClr val="18A8F1"/>
                </a:solidFill>
                <a:ea typeface="THELuxGul"/>
              </a:rPr>
              <a:t>챌린지모드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" y="12573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18A8F1"/>
                </a:solidFill>
                <a:ea typeface="THELuxGul"/>
              </a:rPr>
              <a:t>아이디어</a:t>
            </a:r>
            <a:r>
              <a:rPr lang="en-US" sz="6400" b="0" i="0" u="none" strike="noStrike">
                <a:solidFill>
                  <a:srgbClr val="18A8F1"/>
                </a:solidFill>
                <a:latin typeface="THELuxGul"/>
              </a:rPr>
              <a:t> </a:t>
            </a:r>
            <a:r>
              <a:rPr lang="ko-KR" sz="6400" b="0" i="0" u="none" strike="noStrike">
                <a:solidFill>
                  <a:srgbClr val="222222"/>
                </a:solidFill>
                <a:ea typeface="THELuxGul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" y="5473700"/>
            <a:ext cx="8077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3400" b="0" i="0" u="none" strike="noStrike">
                <a:solidFill>
                  <a:srgbClr val="18A8F1"/>
                </a:solidFill>
                <a:ea typeface="THELuxGul"/>
              </a:rPr>
              <a:t>기존</a:t>
            </a:r>
            <a:r>
              <a:rPr lang="en-US" sz="3400" b="0" i="0" u="none" strike="noStrike">
                <a:solidFill>
                  <a:srgbClr val="18A8F1"/>
                </a:solidFill>
                <a:latin typeface="THELuxGul"/>
              </a:rPr>
              <a:t> </a:t>
            </a:r>
            <a:r>
              <a:rPr lang="ko-KR" sz="3400" b="0" i="0" u="none" strike="noStrike">
                <a:solidFill>
                  <a:srgbClr val="18A8F1"/>
                </a:solidFill>
                <a:ea typeface="THELuxGul"/>
              </a:rPr>
              <a:t>아이디어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1500" y="6832600"/>
            <a:ext cx="678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도전을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위한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모드로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중간에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틀리면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바로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퀴즈가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종료됩니다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96400" y="5473700"/>
            <a:ext cx="8077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3400" b="0" i="0" u="none" strike="noStrike">
                <a:solidFill>
                  <a:srgbClr val="18A8F1"/>
                </a:solidFill>
                <a:ea typeface="THELuxGul"/>
              </a:rPr>
              <a:t>변경사항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98100" y="6642100"/>
            <a:ext cx="6769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기존에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구성된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 smtClean="0">
                <a:solidFill>
                  <a:srgbClr val="000000"/>
                </a:solidFill>
                <a:ea typeface="THELuxGul"/>
              </a:rPr>
              <a:t>챌린지모드를</a:t>
            </a:r>
            <a:r>
              <a:rPr lang="en-US" sz="2000" b="0" i="0" u="none" strike="noStrike" dirty="0" smtClean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난이도에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따라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구분하였습니다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. (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이지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하드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무한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98100" y="7645400"/>
            <a:ext cx="6769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문제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출제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방식은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기존의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방식과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 err="1">
                <a:solidFill>
                  <a:srgbClr val="000000"/>
                </a:solidFill>
                <a:ea typeface="THELuxGul"/>
              </a:rPr>
              <a:t>퀴즈팩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데이터를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종합하여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임의로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문제를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출제하는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형태로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구성되어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THELuxGul"/>
              </a:rPr>
              <a:t>있다</a:t>
            </a:r>
            <a:r>
              <a:rPr lang="en-US" sz="2000" b="0" i="0" u="none" strike="noStrike" dirty="0">
                <a:solidFill>
                  <a:srgbClr val="000000"/>
                </a:solidFill>
                <a:latin typeface="THELuxGul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28800" y="8280400"/>
            <a:ext cx="6807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라운드가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진행됨에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따라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포인트가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누적되며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, 50, 100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라운드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등에서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추가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포인트가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지급됩니다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98100" y="8636000"/>
            <a:ext cx="676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난이도에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따라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문제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풀이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방식과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보상에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차이를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THELuxGul"/>
              </a:rPr>
              <a:t>두었습니다</a:t>
            </a:r>
            <a:r>
              <a:rPr lang="en-US" sz="2000" b="0" i="0" u="none" strike="noStrike">
                <a:solidFill>
                  <a:srgbClr val="000000"/>
                </a:solidFill>
                <a:latin typeface="THELuxGul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6265"/>
              </p:ext>
            </p:extLst>
          </p:nvPr>
        </p:nvGraphicFramePr>
        <p:xfrm>
          <a:off x="965200" y="3086100"/>
          <a:ext cx="16357600" cy="6350000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7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0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THELuxGul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THELuxGul"/>
                        </a:rPr>
                        <a:t>항목의</a:t>
                      </a:r>
                      <a:r>
                        <a:rPr lang="en-US" sz="2000" b="0" i="0" u="none" strike="noStrike">
                          <a:solidFill>
                            <a:srgbClr val="222222"/>
                          </a:solidFill>
                          <a:latin typeface="THELuxGul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THELuxGul"/>
                        </a:rPr>
                        <a:t>세부내용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222222"/>
                          </a:solidFill>
                          <a:ea typeface="THELuxGul"/>
                        </a:rPr>
                        <a:t>비고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18A8F1"/>
                          </a:solidFill>
                          <a:ea typeface="THELuxGul"/>
                        </a:rPr>
                        <a:t>이지모드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AEAEAE"/>
                          </a:solidFill>
                          <a:latin typeface="THELuxGul"/>
                        </a:rPr>
                        <a:t> 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●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가볍게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즐기고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싶은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사용자들을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위한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 smtClean="0">
                          <a:solidFill>
                            <a:srgbClr val="000000"/>
                          </a:solidFill>
                          <a:ea typeface="THELuxGul"/>
                        </a:rPr>
                        <a:t>모드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24499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기존의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000000"/>
                          </a:solidFill>
                          <a:ea typeface="THELuxGul"/>
                        </a:rPr>
                        <a:t>챌린지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모드와는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다르게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중간에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틀려도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퀴즈가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종료되지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않음</a:t>
                      </a:r>
                    </a:p>
                    <a:p>
                      <a:pPr lvl="0" algn="l">
                        <a:lnSpc>
                          <a:spcPct val="124499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최대라운드까지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퀴즈를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진행하고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종료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맞춘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문제의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수를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기준으로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포인트를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지급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포인트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지급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배당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( 1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)</a:t>
                      </a:r>
                      <a:endParaRPr lang="en-US" sz="1100"/>
                    </a:p>
                    <a:p>
                      <a:pPr lvl="0" algn="l">
                        <a:lnSpc>
                          <a:spcPct val="124499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일정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이상을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맞췄을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추가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포인트를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지급</a:t>
                      </a:r>
                    </a:p>
                    <a:p>
                      <a:pPr lvl="0" algn="l">
                        <a:lnSpc>
                          <a:spcPct val="124499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 ● Ex) 20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, 40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, 60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, 80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, 100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18A8F1"/>
                          </a:solidFill>
                          <a:ea typeface="THELuxGul"/>
                        </a:rPr>
                        <a:t>하드모드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도전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또는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더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많은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포인트를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얻고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싶어하는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사용자들을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위한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 smtClean="0">
                          <a:solidFill>
                            <a:srgbClr val="000000"/>
                          </a:solidFill>
                          <a:ea typeface="THELuxGul"/>
                        </a:rPr>
                        <a:t>모드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24499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중간에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틀릴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퀴즈가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종료되고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포인트를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얻지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못하는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000000"/>
                          </a:solidFill>
                          <a:ea typeface="THELuxGul"/>
                        </a:rPr>
                        <a:t>하이리스크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000000"/>
                          </a:solidFill>
                          <a:ea typeface="THELuxGul"/>
                        </a:rPr>
                        <a:t>하이리턴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방식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포인트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지급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배당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( 3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배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)</a:t>
                      </a:r>
                      <a:endParaRPr lang="en-US" sz="1100"/>
                    </a:p>
                    <a:p>
                      <a:pPr lvl="0" algn="l">
                        <a:lnSpc>
                          <a:spcPct val="124499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클리어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클리어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보상을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추가로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지급함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9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18A8F1"/>
                          </a:solidFill>
                          <a:ea typeface="THELuxGul"/>
                        </a:rPr>
                        <a:t>무한모드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기존에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구상한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 smtClean="0">
                          <a:solidFill>
                            <a:srgbClr val="000000"/>
                          </a:solidFill>
                          <a:ea typeface="THELuxGul"/>
                        </a:rPr>
                        <a:t>모드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24499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풀이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중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틀릴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퀴즈가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종료되고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000000"/>
                          </a:solidFill>
                          <a:ea typeface="THELuxGul"/>
                        </a:rPr>
                        <a:t>종료시까지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맞춘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수에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따라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포인트를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지급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24499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일정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구간을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000000"/>
                          </a:solidFill>
                          <a:ea typeface="THELuxGul"/>
                        </a:rPr>
                        <a:t>지날때마다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포인트가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누적되고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24499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  ●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특별한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층을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000000"/>
                          </a:solidFill>
                          <a:ea typeface="THELuxGul"/>
                        </a:rPr>
                        <a:t>지날때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추가포인트도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지급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( 50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층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, 100</a:t>
                      </a:r>
                      <a:r>
                        <a:rPr lang="ko-KR" sz="1800" b="0" i="0" u="none" strike="noStrike" dirty="0">
                          <a:solidFill>
                            <a:srgbClr val="000000"/>
                          </a:solidFill>
                          <a:ea typeface="THELuxGul"/>
                        </a:rPr>
                        <a:t>층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HELuxGul"/>
                        </a:rPr>
                        <a:t> )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5200" y="1257300"/>
            <a:ext cx="84328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18A8F1"/>
                </a:solidFill>
                <a:ea typeface="THELuxGul"/>
              </a:rPr>
              <a:t>세부사항</a:t>
            </a:r>
            <a:r>
              <a:rPr lang="en-US" sz="6400" b="0" i="0" u="none" strike="noStrike">
                <a:solidFill>
                  <a:srgbClr val="222222"/>
                </a:solidFill>
                <a:latin typeface="THELuxGul"/>
              </a:rPr>
              <a:t> </a:t>
            </a:r>
            <a:r>
              <a:rPr lang="ko-KR" sz="6400" b="0" i="0" u="none" strike="noStrike">
                <a:solidFill>
                  <a:srgbClr val="222222"/>
                </a:solidFill>
                <a:ea typeface="THELuxGul"/>
              </a:rPr>
              <a:t>비교표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65200" y="2641600"/>
          <a:ext cx="16256000" cy="749300"/>
        </p:xfrm>
        <a:graphic>
          <a:graphicData uri="http://schemas.openxmlformats.org/drawingml/2006/table">
            <a:tbl>
              <a:tblPr/>
              <a:tblGrid>
                <a:gridCol w="23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화면명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경로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ID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탐색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탐색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SEARCH_000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2509500" y="3594100"/>
          <a:ext cx="4724400" cy="600710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Description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버튼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CHALLENGE_TYPE_000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594100"/>
            <a:ext cx="11188700" cy="601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700" y="3721100"/>
            <a:ext cx="2933700" cy="577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3200" y="7429500"/>
            <a:ext cx="2565400" cy="140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7429500"/>
            <a:ext cx="23622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7429500"/>
            <a:ext cx="2311400" cy="444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943600" y="7518400"/>
            <a:ext cx="12065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THELuxGul"/>
              </a:rPr>
              <a:t>챌린지모드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5800" y="7454900"/>
            <a:ext cx="381000" cy="381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65200" y="1257300"/>
            <a:ext cx="49149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58CCFF"/>
                </a:solidFill>
                <a:ea typeface="THELuxGul"/>
              </a:rPr>
              <a:t>화면설계서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61000" y="7327900"/>
            <a:ext cx="5207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FF0000"/>
                </a:solidFill>
                <a:ea typeface="Noto Sans CJK KR Regular"/>
              </a:rPr>
              <a:t>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2509500" y="3594100"/>
          <a:ext cx="4724400" cy="600710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Description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버튼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CHALLENGE_ALL_000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상식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버튼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CHALLENGE_BASIC_000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연예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버튼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CHALLENGE_ENTER_000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4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영화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버튼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CHALLENGE_MOVIE_000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음악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버튼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CHALLENGE_MUSIC_000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65200" y="2641600"/>
          <a:ext cx="16256000" cy="749300"/>
        </p:xfrm>
        <a:graphic>
          <a:graphicData uri="http://schemas.openxmlformats.org/drawingml/2006/table">
            <a:tbl>
              <a:tblPr/>
              <a:tblGrid>
                <a:gridCol w="23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화면명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경로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ID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챌린지모드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탐색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챌린지모드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CHALLENGE_TYPE_000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594100"/>
            <a:ext cx="11188700" cy="601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1257300"/>
            <a:ext cx="49149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58CCFF"/>
                </a:solidFill>
                <a:ea typeface="THELuxGul"/>
              </a:rPr>
              <a:t>화면설계서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700" y="3721100"/>
            <a:ext cx="2933700" cy="577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500" y="4521200"/>
            <a:ext cx="2578100" cy="4318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889500"/>
            <a:ext cx="22987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108700" y="5029200"/>
            <a:ext cx="914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THELuxGul"/>
              </a:rPr>
              <a:t>종합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5651500"/>
            <a:ext cx="2298700" cy="596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108700" y="5791200"/>
            <a:ext cx="914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THELuxGul"/>
              </a:rPr>
              <a:t>상식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6388100"/>
            <a:ext cx="22987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108700" y="6527800"/>
            <a:ext cx="914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THELuxGul"/>
              </a:rPr>
              <a:t>연예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7137400"/>
            <a:ext cx="22987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108700" y="7277100"/>
            <a:ext cx="914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THELuxGul"/>
              </a:rPr>
              <a:t>영화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7899400"/>
            <a:ext cx="22987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108700" y="8039100"/>
            <a:ext cx="914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THELuxGul"/>
              </a:rPr>
              <a:t>음악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11800" y="4876800"/>
            <a:ext cx="5207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FF0000"/>
                </a:solidFill>
                <a:ea typeface="Noto Sans CJK KR Regular"/>
              </a:rPr>
              <a:t>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511800" y="5651500"/>
            <a:ext cx="52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FF0000"/>
                </a:solidFill>
                <a:ea typeface="Noto Sans CJK KR Regular"/>
              </a:rPr>
              <a:t>②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511800" y="6400800"/>
            <a:ext cx="52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FF0000"/>
                </a:solidFill>
                <a:ea typeface="Noto Sans CJK KR Regular"/>
              </a:rPr>
              <a:t>③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11800" y="7150100"/>
            <a:ext cx="52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FF0000"/>
                </a:solidFill>
                <a:ea typeface="Noto Sans CJK KR Regular"/>
              </a:rPr>
              <a:t>④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11800" y="7912100"/>
            <a:ext cx="5207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FF0000"/>
                </a:solidFill>
                <a:ea typeface="Noto Sans CJK KR Regular"/>
              </a:rPr>
              <a:t>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2509500" y="3594100"/>
          <a:ext cx="4724400" cy="600710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Description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버튼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CHALLENGE_ALL_001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하드모드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버튼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CHALLENGE_ALL_002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무한모드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버튼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CHALLENGE_ALL_003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594100"/>
            <a:ext cx="11188700" cy="60198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65200" y="2641600"/>
          <a:ext cx="16256000" cy="749300"/>
        </p:xfrm>
        <a:graphic>
          <a:graphicData uri="http://schemas.openxmlformats.org/drawingml/2006/table">
            <a:tbl>
              <a:tblPr/>
              <a:tblGrid>
                <a:gridCol w="23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화면명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경로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ID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난이도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탐색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챌린지모드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항목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난이도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1257300"/>
            <a:ext cx="49149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58CCFF"/>
                </a:solidFill>
                <a:ea typeface="THELuxGul"/>
              </a:rPr>
              <a:t>화면설계서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700" y="3721100"/>
            <a:ext cx="2933700" cy="577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500" y="4521200"/>
            <a:ext cx="2578100" cy="4318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889500"/>
            <a:ext cx="2298700" cy="965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108700" y="5219700"/>
            <a:ext cx="914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THELuxGul"/>
              </a:rPr>
              <a:t>이지모드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6121400"/>
            <a:ext cx="2298700" cy="965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108700" y="6451600"/>
            <a:ext cx="914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THELuxGul"/>
              </a:rPr>
              <a:t>하드모드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0200" y="7429500"/>
            <a:ext cx="2298700" cy="965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108700" y="7759700"/>
            <a:ext cx="914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FF0000"/>
                </a:solidFill>
                <a:ea typeface="THELuxGul"/>
              </a:rPr>
              <a:t>무한모드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86400" y="5080000"/>
            <a:ext cx="5207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FF0000"/>
                </a:solidFill>
                <a:ea typeface="Noto Sans CJK KR Regular"/>
              </a:rPr>
              <a:t>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86400" y="6337300"/>
            <a:ext cx="52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FF0000"/>
                </a:solidFill>
                <a:ea typeface="Noto Sans CJK KR Regular"/>
              </a:rPr>
              <a:t>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99100" y="7620000"/>
            <a:ext cx="52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FF0000"/>
                </a:solidFill>
                <a:ea typeface="Noto Sans CJK KR Regular"/>
              </a:rPr>
              <a:t>③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62600" y="4521200"/>
            <a:ext cx="19939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챌린지모드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-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종합퀴즈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2509500" y="3594100"/>
          <a:ext cx="4724400" cy="600710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Description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다음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풀기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다음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문제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출력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594100"/>
            <a:ext cx="11188700" cy="60198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65200" y="2641600"/>
          <a:ext cx="16256000" cy="749300"/>
        </p:xfrm>
        <a:graphic>
          <a:graphicData uri="http://schemas.openxmlformats.org/drawingml/2006/table">
            <a:tbl>
              <a:tblPr/>
              <a:tblGrid>
                <a:gridCol w="23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화면명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경로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ID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이지모드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탐색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챌린지모드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항목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난이도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이지모드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100" y="3759200"/>
            <a:ext cx="2895600" cy="570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0" y="5397500"/>
            <a:ext cx="838200" cy="177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350000" y="5422900"/>
            <a:ext cx="317500" cy="11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" b="1" i="0" u="none" strike="noStrike">
                <a:solidFill>
                  <a:srgbClr val="3688F8"/>
                </a:solidFill>
                <a:ea typeface="THELuxGul"/>
              </a:rPr>
              <a:t>총</a:t>
            </a:r>
            <a:r>
              <a:rPr lang="en-US" sz="600" b="1" i="0" u="none" strike="noStrike">
                <a:solidFill>
                  <a:srgbClr val="3688F8"/>
                </a:solidFill>
                <a:latin typeface="THELuxGul"/>
              </a:rPr>
              <a:t> 45P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5397500"/>
            <a:ext cx="546100" cy="15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65200" y="1257300"/>
            <a:ext cx="49149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58CCFF"/>
                </a:solidFill>
                <a:ea typeface="THELuxGul"/>
              </a:rPr>
              <a:t>화면설계서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24500" y="7886700"/>
            <a:ext cx="39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0000"/>
                </a:solidFill>
                <a:ea typeface="Noto Sans CJK KR Regular"/>
              </a:rPr>
              <a:t>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2509500" y="3594100"/>
          <a:ext cx="4724400" cy="600710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Description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클리어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클리어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팝업창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이벤트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출력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뒤로가기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SEARCH_000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이동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594100"/>
            <a:ext cx="11188700" cy="60198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65200" y="2641600"/>
          <a:ext cx="16256000" cy="749300"/>
        </p:xfrm>
        <a:graphic>
          <a:graphicData uri="http://schemas.openxmlformats.org/drawingml/2006/table">
            <a:tbl>
              <a:tblPr/>
              <a:tblGrid>
                <a:gridCol w="23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화면명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경로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ID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클리어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탐색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챌린지모드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항목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난이도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클리어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1257300"/>
            <a:ext cx="49149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58CCFF"/>
                </a:solidFill>
                <a:ea typeface="THELuxGul"/>
              </a:rPr>
              <a:t>화면설계서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3746500"/>
            <a:ext cx="2908300" cy="5727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0" y="5041900"/>
            <a:ext cx="2413000" cy="242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00" y="6248400"/>
            <a:ext cx="1892300" cy="191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9300" y="6489700"/>
            <a:ext cx="6350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8600" y="7213600"/>
            <a:ext cx="965200" cy="914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65800" y="6553200"/>
            <a:ext cx="17272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Noto Sans CJK KR Bold"/>
              </a:rPr>
              <a:t>클리어</a:t>
            </a:r>
            <a:r>
              <a:rPr lang="en-US" sz="2100" b="0" i="0" u="none" strike="noStrike">
                <a:solidFill>
                  <a:srgbClr val="000000"/>
                </a:solidFill>
                <a:latin typeface="Noto Sans CJK KR Bold"/>
              </a:rPr>
              <a:t> !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Noto Sans CJK KR Bold"/>
              </a:rPr>
              <a:t>총</a:t>
            </a:r>
            <a:r>
              <a:rPr lang="en-US" sz="2100" b="0" i="0" u="none" strike="noStrike">
                <a:solidFill>
                  <a:srgbClr val="000000"/>
                </a:solidFill>
                <a:latin typeface="Noto Sans CJK KR Bold"/>
              </a:rPr>
              <a:t> 1500</a:t>
            </a:r>
            <a:r>
              <a:rPr lang="ko-KR" sz="2100" b="0" i="0" u="none" strike="noStrike">
                <a:solidFill>
                  <a:srgbClr val="000000"/>
                </a:solidFill>
                <a:ea typeface="Noto Sans CJK KR Bold"/>
              </a:rPr>
              <a:t>포인트</a:t>
            </a:r>
            <a:r>
              <a:rPr lang="en-US" sz="21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Noto Sans CJK KR Bold"/>
              </a:rPr>
              <a:t>획득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75400" y="6184900"/>
            <a:ext cx="39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0000"/>
                </a:solidFill>
                <a:ea typeface="Noto Sans CJK KR Regular"/>
              </a:rPr>
              <a:t>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95900" y="41783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FF0000"/>
                </a:solidFill>
                <a:ea typeface="Noto Sans CJK KR Regular"/>
              </a:rPr>
              <a:t>②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2509500" y="3594100"/>
          <a:ext cx="4724400" cy="6007100"/>
        </p:xfrm>
        <a:graphic>
          <a:graphicData uri="http://schemas.openxmlformats.org/drawingml/2006/table">
            <a:tbl>
              <a:tblPr/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Description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재도전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클릭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endParaRPr lang="en-US" sz="1100"/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재도전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팝업창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이벤트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출력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594100"/>
            <a:ext cx="11188700" cy="60198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65200" y="2641600"/>
          <a:ext cx="16256000" cy="749300"/>
        </p:xfrm>
        <a:graphic>
          <a:graphicData uri="http://schemas.openxmlformats.org/drawingml/2006/table">
            <a:tbl>
              <a:tblPr/>
              <a:tblGrid>
                <a:gridCol w="232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화면명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ea typeface="THELuxGul"/>
                        </a:rPr>
                        <a:t>경로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THELuxGul"/>
                        </a:rPr>
                        <a:t>ID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하드모드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실패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탐색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챌린지모드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항목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종합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난이도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-&gt;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하드모드</a:t>
                      </a: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000000"/>
                          </a:solidFill>
                          <a:ea typeface="THELuxGul"/>
                        </a:rPr>
                        <a:t>실패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THELuxGul"/>
                        </a:rPr>
                        <a:t> CHALLENGE_ALL_002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700" y="292100"/>
            <a:ext cx="1308100" cy="144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1257300"/>
            <a:ext cx="49149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400" b="0" i="0" u="none" strike="noStrike">
                <a:solidFill>
                  <a:srgbClr val="58CCFF"/>
                </a:solidFill>
                <a:ea typeface="THELuxGul"/>
              </a:rPr>
              <a:t>화면설계서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700" y="3721100"/>
            <a:ext cx="2933700" cy="5778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8077200"/>
            <a:ext cx="2451100" cy="107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5600" y="8140700"/>
            <a:ext cx="20955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511800" y="8305800"/>
            <a:ext cx="1993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오답으로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챌린지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모드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(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하드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)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는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종료됩니다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재도전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800" b="0" i="0" u="none" strike="noStrike">
                <a:solidFill>
                  <a:srgbClr val="000000"/>
                </a:solidFill>
                <a:ea typeface="THELuxGul"/>
              </a:rPr>
              <a:t>하시겠습니까</a:t>
            </a:r>
            <a:r>
              <a:rPr lang="en-US" sz="800" b="0" i="0" u="none" strike="noStrike">
                <a:solidFill>
                  <a:srgbClr val="000000"/>
                </a:solidFill>
                <a:latin typeface="THELuxGul"/>
              </a:rPr>
              <a:t> 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6100" y="3911600"/>
            <a:ext cx="952500" cy="266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613400" y="3975100"/>
            <a:ext cx="11049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00" b="0" i="0" u="none" strike="noStrike">
                <a:solidFill>
                  <a:srgbClr val="000000"/>
                </a:solidFill>
                <a:ea typeface="THELuxGul"/>
              </a:rPr>
              <a:t>챌린지</a:t>
            </a:r>
            <a:r>
              <a:rPr lang="en-US" sz="1000" b="0" i="0" u="none" strike="noStrike">
                <a:solidFill>
                  <a:srgbClr val="000000"/>
                </a:solidFill>
                <a:latin typeface="THELuxGul"/>
              </a:rPr>
              <a:t> </a:t>
            </a:r>
            <a:r>
              <a:rPr lang="ko-KR" sz="1000" b="0" i="0" u="none" strike="noStrike">
                <a:solidFill>
                  <a:srgbClr val="000000"/>
                </a:solidFill>
                <a:ea typeface="THELuxGul"/>
              </a:rPr>
              <a:t>모드</a:t>
            </a:r>
            <a:r>
              <a:rPr lang="en-US" sz="1000" b="0" i="0" u="none" strike="noStrike">
                <a:solidFill>
                  <a:srgbClr val="000000"/>
                </a:solidFill>
                <a:latin typeface="THELuxGul"/>
              </a:rPr>
              <a:t> ( </a:t>
            </a:r>
            <a:r>
              <a:rPr lang="ko-KR" sz="1000" b="0" i="0" u="none" strike="noStrike">
                <a:solidFill>
                  <a:srgbClr val="000000"/>
                </a:solidFill>
                <a:ea typeface="THELuxGul"/>
              </a:rPr>
              <a:t>하드</a:t>
            </a:r>
            <a:r>
              <a:rPr lang="en-US" sz="1000" b="0" i="0" u="none" strike="noStrike">
                <a:solidFill>
                  <a:srgbClr val="000000"/>
                </a:solidFill>
                <a:latin typeface="THELuxGul"/>
              </a:rPr>
              <a:t> 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2900" y="8890000"/>
            <a:ext cx="22479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7200" y="8966200"/>
            <a:ext cx="19431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2500" y="8953500"/>
            <a:ext cx="279400" cy="279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324600" y="8978900"/>
            <a:ext cx="4826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300" b="0" i="0" u="none" strike="noStrike">
                <a:solidFill>
                  <a:srgbClr val="3688F8"/>
                </a:solidFill>
                <a:ea typeface="Noto Sans CJK KR Regular"/>
              </a:rPr>
              <a:t>재도전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00700" y="8877300"/>
            <a:ext cx="393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0000"/>
                </a:solidFill>
                <a:ea typeface="Noto Sans CJK KR Regular"/>
              </a:rPr>
              <a:t>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334</Words>
  <Application>Microsoft Office PowerPoint</Application>
  <PresentationFormat>사용자 지정</PresentationFormat>
  <Paragraphs>181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Noto Sans CJK KR Bold</vt:lpstr>
      <vt:lpstr>Calibri</vt:lpstr>
      <vt:lpstr>Noto Sans CJK KR Regular</vt:lpstr>
      <vt:lpstr>THELuxGul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data8316-14</cp:lastModifiedBy>
  <cp:revision>3</cp:revision>
  <dcterms:created xsi:type="dcterms:W3CDTF">2006-08-16T00:00:00Z</dcterms:created>
  <dcterms:modified xsi:type="dcterms:W3CDTF">2024-08-29T03:37:03Z</dcterms:modified>
</cp:coreProperties>
</file>